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4"/>
  </p:notesMasterIdLst>
  <p:sldIdLst>
    <p:sldId id="276" r:id="rId2"/>
    <p:sldId id="257" r:id="rId3"/>
    <p:sldId id="277"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7" r:id="rId20"/>
    <p:sldId id="294" r:id="rId21"/>
    <p:sldId id="295"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varScale="1">
        <p:scale>
          <a:sx n="91" d="100"/>
          <a:sy n="91" d="100"/>
        </p:scale>
        <p:origin x="2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E18117-6684-4541-AB32-FBB785F88EAF}"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97D19-711D-4D4E-8699-0003394043C4}" type="slidenum">
              <a:rPr lang="en-US" smtClean="0"/>
              <a:t>‹#›</a:t>
            </a:fld>
            <a:endParaRPr lang="en-US"/>
          </a:p>
        </p:txBody>
      </p:sp>
    </p:spTree>
    <p:extLst>
      <p:ext uri="{BB962C8B-B14F-4D97-AF65-F5344CB8AC3E}">
        <p14:creationId xmlns:p14="http://schemas.microsoft.com/office/powerpoint/2010/main" val="2420533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BE384B-EA24-4F0F-8C77-D8881523C841}"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439494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35F8A-EDED-41C8-BA20-5E00DE89A171}"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4129177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FD614D-F890-46B4-A09C-BC905C048E0B}"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69214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F32126-4810-4987-8EB9-2D05DAAE977A}"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3310550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B7AB12-7EEA-409A-A4D3-078A6F7086CE}"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37628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696BA3-EA74-450C-B9C3-B30B042AE3DB}"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1200124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6CB876-D150-48DD-BC42-9B67D74CCBA3}"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4170937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729B6A-03DC-4E92-8483-F893B8647C64}"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2649363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109A80-8DAE-4D8E-8E4A-7EC38654CCA1}"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336438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36D039-CF26-489B-810E-66C9A2FE6FD5}" type="datetime1">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3825484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F52A0F-2E88-48F0-AF6F-B887039CB267}" type="datetime1">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819228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7D7DE5-B29E-4AE9-828C-AF9CEFF52B5A}" type="datetime1">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1667700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E02320-0DAA-4913-BE18-AEDD7F22A322}" type="datetime1">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2916804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9C6B5-1331-4416-8271-41F49B3AD635}" type="datetime1">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1285313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0C9BD-0103-4FBD-911D-EC0B31FE5247}" type="datetime1">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DADB4-40EA-4261-946E-28DA400E7D79}" type="slidenum">
              <a:rPr lang="en-US" smtClean="0"/>
              <a:t>‹#›</a:t>
            </a:fld>
            <a:endParaRPr lang="en-US"/>
          </a:p>
        </p:txBody>
      </p:sp>
    </p:spTree>
    <p:extLst>
      <p:ext uri="{BB962C8B-B14F-4D97-AF65-F5344CB8AC3E}">
        <p14:creationId xmlns:p14="http://schemas.microsoft.com/office/powerpoint/2010/main" val="2152859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DADB4-40EA-4261-946E-28DA400E7D79}" type="slidenum">
              <a:rPr lang="en-US" smtClean="0"/>
              <a:t>‹#›</a:t>
            </a:fld>
            <a:endParaRPr lang="en-US"/>
          </a:p>
        </p:txBody>
      </p:sp>
      <p:sp>
        <p:nvSpPr>
          <p:cNvPr id="5" name="Date Placeholder 4"/>
          <p:cNvSpPr>
            <a:spLocks noGrp="1"/>
          </p:cNvSpPr>
          <p:nvPr>
            <p:ph type="dt" sz="half" idx="10"/>
          </p:nvPr>
        </p:nvSpPr>
        <p:spPr/>
        <p:txBody>
          <a:bodyPr/>
          <a:lstStyle/>
          <a:p>
            <a:fld id="{1FC767C3-1121-45CA-8041-F0085AF6CB76}" type="datetime1">
              <a:rPr lang="en-US" smtClean="0"/>
              <a:t>4/24/2023</a:t>
            </a:fld>
            <a:endParaRPr lang="en-US"/>
          </a:p>
        </p:txBody>
      </p:sp>
    </p:spTree>
    <p:extLst>
      <p:ext uri="{BB962C8B-B14F-4D97-AF65-F5344CB8AC3E}">
        <p14:creationId xmlns:p14="http://schemas.microsoft.com/office/powerpoint/2010/main" val="1176608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67CBA80-0AEB-4A51-BF71-0E74BEDAC16B}" type="datetime1">
              <a:rPr lang="en-US" smtClean="0"/>
              <a:t>4/24/2023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F9DADB4-40EA-4261-946E-28DA400E7D79}" type="slidenum">
              <a:rPr lang="en-US" smtClean="0"/>
              <a:t>‹#›</a:t>
            </a:fld>
            <a:endParaRPr lang="en-US"/>
          </a:p>
        </p:txBody>
      </p:sp>
    </p:spTree>
    <p:extLst>
      <p:ext uri="{BB962C8B-B14F-4D97-AF65-F5344CB8AC3E}">
        <p14:creationId xmlns:p14="http://schemas.microsoft.com/office/powerpoint/2010/main" val="94286370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web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istockphoto.com/" TargetMode="External"/><Relationship Id="rId2" Type="http://schemas.openxmlformats.org/officeDocument/2006/relationships/hyperlink" Target="https://openai.com/blog/chatgpt" TargetMode="External"/><Relationship Id="rId1" Type="http://schemas.openxmlformats.org/officeDocument/2006/relationships/slideLayout" Target="../slideLayouts/slideLayout2.xml"/><Relationship Id="rId4" Type="http://schemas.openxmlformats.org/officeDocument/2006/relationships/hyperlink" Target="https://www.wikipedia.org/"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578" y="2181497"/>
            <a:ext cx="8596668" cy="3585545"/>
          </a:xfrm>
        </p:spPr>
        <p:txBody>
          <a:bodyPr>
            <a:normAutofit fontScale="90000"/>
          </a:bodyPr>
          <a:lstStyle/>
          <a:p>
            <a:pPr algn="ctr" rtl="1"/>
            <a:r>
              <a:rPr lang="fa-IR" sz="2800" b="1" dirty="0">
                <a:solidFill>
                  <a:schemeClr val="tx1"/>
                </a:solidFill>
                <a:cs typeface="B Nazanin" panose="00000400000000000000" pitchFamily="2" charset="-78"/>
              </a:rPr>
              <a:t>گروه مهندسی کامپیوتر</a:t>
            </a:r>
            <a:br>
              <a:rPr lang="en-US" sz="2800" b="1" dirty="0">
                <a:solidFill>
                  <a:schemeClr val="tx1"/>
                </a:solidFill>
                <a:cs typeface="B Nazanin" panose="00000400000000000000" pitchFamily="2" charset="-78"/>
              </a:rPr>
            </a:br>
            <a:br>
              <a:rPr lang="fa-IR" sz="2800" dirty="0">
                <a:solidFill>
                  <a:schemeClr val="tx1"/>
                </a:solidFill>
                <a:cs typeface="B Nazanin" panose="00000400000000000000" pitchFamily="2" charset="-78"/>
              </a:rPr>
            </a:br>
            <a:r>
              <a:rPr lang="fa-IR" sz="2800" b="1" dirty="0">
                <a:solidFill>
                  <a:schemeClr val="tx1"/>
                </a:solidFill>
                <a:cs typeface="B Nazanin" panose="00000400000000000000" pitchFamily="2" charset="-78"/>
              </a:rPr>
              <a:t>موضوع:</a:t>
            </a:r>
            <a:r>
              <a:rPr lang="fa-IR" sz="2800" dirty="0">
                <a:solidFill>
                  <a:schemeClr val="tx1"/>
                </a:solidFill>
                <a:cs typeface="B Nazanin" panose="00000400000000000000" pitchFamily="2" charset="-78"/>
              </a:rPr>
              <a:t>مدیریت ریسک</a:t>
            </a:r>
            <a:br>
              <a:rPr lang="fa-IR" sz="2800" dirty="0">
                <a:solidFill>
                  <a:schemeClr val="tx1"/>
                </a:solidFill>
                <a:cs typeface="B Nazanin" panose="00000400000000000000" pitchFamily="2" charset="-78"/>
              </a:rPr>
            </a:br>
            <a:br>
              <a:rPr lang="fa-IR" sz="2800" dirty="0">
                <a:solidFill>
                  <a:schemeClr val="tx1"/>
                </a:solidFill>
                <a:cs typeface="B Nazanin" panose="00000400000000000000" pitchFamily="2" charset="-78"/>
              </a:rPr>
            </a:br>
            <a:r>
              <a:rPr lang="fa-IR" sz="2800" b="1" dirty="0">
                <a:solidFill>
                  <a:schemeClr val="tx1"/>
                </a:solidFill>
                <a:cs typeface="B Nazanin" panose="00000400000000000000" pitchFamily="2" charset="-78"/>
              </a:rPr>
              <a:t>ارائه دهندگان: </a:t>
            </a:r>
            <a:r>
              <a:rPr lang="fa-IR" sz="2800" dirty="0">
                <a:solidFill>
                  <a:schemeClr val="tx1"/>
                </a:solidFill>
                <a:cs typeface="B Nazanin" panose="00000400000000000000" pitchFamily="2" charset="-78"/>
              </a:rPr>
              <a:t>فاطمه سلیمانیان،حسین میرزاپور،نگاربشیری</a:t>
            </a:r>
            <a:br>
              <a:rPr lang="fa-IR" sz="2800" dirty="0">
                <a:solidFill>
                  <a:schemeClr val="tx1"/>
                </a:solidFill>
                <a:cs typeface="B Nazanin" panose="00000400000000000000" pitchFamily="2" charset="-78"/>
              </a:rPr>
            </a:br>
            <a:br>
              <a:rPr lang="fa-IR" sz="2800" dirty="0">
                <a:solidFill>
                  <a:schemeClr val="tx1"/>
                </a:solidFill>
                <a:cs typeface="B Nazanin" panose="00000400000000000000" pitchFamily="2" charset="-78"/>
              </a:rPr>
            </a:br>
            <a:r>
              <a:rPr lang="fa-IR" sz="2800" b="1" dirty="0">
                <a:solidFill>
                  <a:schemeClr val="tx1"/>
                </a:solidFill>
                <a:cs typeface="B Nazanin" panose="00000400000000000000" pitchFamily="2" charset="-78"/>
              </a:rPr>
              <a:t>استاد راهنما:</a:t>
            </a:r>
            <a:r>
              <a:rPr lang="en-US" sz="2800" b="1" dirty="0">
                <a:solidFill>
                  <a:schemeClr val="tx1"/>
                </a:solidFill>
                <a:cs typeface="B Nazanin" panose="00000400000000000000" pitchFamily="2" charset="-78"/>
              </a:rPr>
              <a:t> </a:t>
            </a:r>
            <a:r>
              <a:rPr lang="fa-IR" sz="2800" dirty="0">
                <a:solidFill>
                  <a:schemeClr val="tx1"/>
                </a:solidFill>
                <a:cs typeface="B Nazanin" panose="00000400000000000000" pitchFamily="2" charset="-78"/>
              </a:rPr>
              <a:t>سرکار خانم عطیه خانجانی</a:t>
            </a:r>
            <a:br>
              <a:rPr lang="fa-IR" sz="2800" dirty="0">
                <a:solidFill>
                  <a:schemeClr val="tx1"/>
                </a:solidFill>
                <a:cs typeface="B Nazanin" panose="00000400000000000000" pitchFamily="2" charset="-78"/>
              </a:rPr>
            </a:br>
            <a:r>
              <a:rPr lang="fa-IR" sz="2800" b="1" dirty="0">
                <a:solidFill>
                  <a:schemeClr val="tx1"/>
                </a:solidFill>
                <a:cs typeface="B Nazanin" panose="00000400000000000000" pitchFamily="2" charset="-78"/>
              </a:rPr>
              <a:t>تاریخ:</a:t>
            </a:r>
            <a:r>
              <a:rPr lang="en-US" sz="2800" b="1" dirty="0">
                <a:solidFill>
                  <a:schemeClr val="tx1"/>
                </a:solidFill>
                <a:cs typeface="B Nazanin" panose="00000400000000000000" pitchFamily="2" charset="-78"/>
              </a:rPr>
              <a:t>1402/02/04 </a:t>
            </a:r>
            <a:br>
              <a:rPr lang="fa-IR" sz="2800" dirty="0">
                <a:solidFill>
                  <a:schemeClr val="tx1"/>
                </a:solidFill>
                <a:cs typeface="B Nazanin" panose="00000400000000000000" pitchFamily="2" charset="-78"/>
              </a:rPr>
            </a:br>
            <a:endParaRPr lang="en-US" sz="2800" dirty="0">
              <a:solidFill>
                <a:schemeClr val="tx1"/>
              </a:solidFill>
              <a:cs typeface="B Nazanin" panose="00000400000000000000" pitchFamily="2" charset="-78"/>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77184" y="170181"/>
            <a:ext cx="1426957" cy="1816126"/>
          </a:xfrm>
        </p:spPr>
      </p:pic>
      <p:sp>
        <p:nvSpPr>
          <p:cNvPr id="4" name="Slide Number Placeholder 3"/>
          <p:cNvSpPr>
            <a:spLocks noGrp="1"/>
          </p:cNvSpPr>
          <p:nvPr>
            <p:ph type="sldNum" sz="quarter" idx="12"/>
          </p:nvPr>
        </p:nvSpPr>
        <p:spPr/>
        <p:txBody>
          <a:bodyPr/>
          <a:lstStyle/>
          <a:p>
            <a:fld id="{7F9DADB4-40EA-4261-946E-28DA400E7D79}" type="slidenum">
              <a:rPr lang="en-US" smtClean="0"/>
              <a:t>1</a:t>
            </a:fld>
            <a:r>
              <a:rPr lang="en-US" dirty="0"/>
              <a:t>/20</a:t>
            </a:r>
          </a:p>
        </p:txBody>
      </p:sp>
      <p:sp>
        <p:nvSpPr>
          <p:cNvPr id="6" name="TextBox 5"/>
          <p:cNvSpPr txBox="1"/>
          <p:nvPr/>
        </p:nvSpPr>
        <p:spPr>
          <a:xfrm>
            <a:off x="1442164" y="1338878"/>
            <a:ext cx="6753497" cy="523220"/>
          </a:xfrm>
          <a:prstGeom prst="rect">
            <a:avLst/>
          </a:prstGeom>
          <a:noFill/>
        </p:spPr>
        <p:txBody>
          <a:bodyPr wrap="square" rtlCol="0">
            <a:spAutoFit/>
          </a:bodyPr>
          <a:lstStyle/>
          <a:p>
            <a:pPr algn="ctr"/>
            <a:r>
              <a:rPr lang="fa-IR" sz="2800" b="1" dirty="0" err="1">
                <a:cs typeface="B Nazanin" panose="00000400000000000000" pitchFamily="2" charset="-78"/>
              </a:rPr>
              <a:t>بسمه</a:t>
            </a:r>
            <a:r>
              <a:rPr lang="fa-IR" sz="2800" b="1" dirty="0">
                <a:cs typeface="B Nazanin" panose="00000400000000000000" pitchFamily="2" charset="-78"/>
              </a:rPr>
              <a:t> تعالی</a:t>
            </a:r>
            <a:endParaRPr lang="en-US" sz="2800" b="1" dirty="0">
              <a:cs typeface="B Nazanin" panose="00000400000000000000" pitchFamily="2" charset="-78"/>
            </a:endParaRPr>
          </a:p>
        </p:txBody>
      </p:sp>
    </p:spTree>
    <p:extLst>
      <p:ext uri="{BB962C8B-B14F-4D97-AF65-F5344CB8AC3E}">
        <p14:creationId xmlns:p14="http://schemas.microsoft.com/office/powerpoint/2010/main" val="2354962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pPr marL="571500" indent="-571500">
              <a:buFont typeface="Arial" panose="020B0604020202020204" pitchFamily="34" charset="0"/>
              <a:buChar char="•"/>
            </a:pPr>
            <a:r>
              <a:rPr lang="en-US" b="1" dirty="0"/>
              <a:t>Risk Registers</a:t>
            </a:r>
            <a:endParaRPr lang="fa-IR" b="1" dirty="0"/>
          </a:p>
        </p:txBody>
      </p:sp>
      <p:sp>
        <p:nvSpPr>
          <p:cNvPr id="6" name="Content Placeholder 2"/>
          <p:cNvSpPr>
            <a:spLocks noGrp="1"/>
          </p:cNvSpPr>
          <p:nvPr>
            <p:ph idx="1"/>
          </p:nvPr>
        </p:nvSpPr>
        <p:spPr>
          <a:xfrm>
            <a:off x="368300" y="1508125"/>
            <a:ext cx="10515600" cy="4351338"/>
          </a:xfrm>
        </p:spPr>
        <p:txBody>
          <a:bodyPr/>
          <a:lstStyle/>
          <a:p>
            <a:pPr marL="0" indent="0">
              <a:buNone/>
            </a:pPr>
            <a:r>
              <a:rPr lang="en-US" dirty="0"/>
              <a:t>risk register is a tool that businesses use to track all identified risks, including their potential impact, likelihood, and current status. It helps businesses maintain a centralized database of all the risks that they face and facilitates risk management by allowing for easy tracking and monitoring of risks.</a:t>
            </a:r>
          </a:p>
          <a:p>
            <a:endParaRPr lang="fa-IR" dirty="0"/>
          </a:p>
        </p:txBody>
      </p:sp>
      <p:pic>
        <p:nvPicPr>
          <p:cNvPr id="7" name="Picture 6"/>
          <p:cNvPicPr>
            <a:picLocks noChangeAspect="1"/>
          </p:cNvPicPr>
          <p:nvPr/>
        </p:nvPicPr>
        <p:blipFill>
          <a:blip r:embed="rId2"/>
          <a:stretch>
            <a:fillRect/>
          </a:stretch>
        </p:blipFill>
        <p:spPr>
          <a:xfrm>
            <a:off x="1339919" y="3481066"/>
            <a:ext cx="5822881" cy="3521397"/>
          </a:xfrm>
          <a:prstGeom prst="rect">
            <a:avLst/>
          </a:prstGeom>
        </p:spPr>
      </p:pic>
    </p:spTree>
    <p:extLst>
      <p:ext uri="{BB962C8B-B14F-4D97-AF65-F5344CB8AC3E}">
        <p14:creationId xmlns:p14="http://schemas.microsoft.com/office/powerpoint/2010/main" val="3249649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pPr marL="571500" indent="-571500">
              <a:buFont typeface="Arial" panose="020B0604020202020204" pitchFamily="34" charset="0"/>
              <a:buChar char="•"/>
            </a:pPr>
            <a:r>
              <a:rPr lang="en-US" dirty="0"/>
              <a:t>Risk Assessments</a:t>
            </a:r>
            <a:endParaRPr lang="fa-IR" dirty="0"/>
          </a:p>
        </p:txBody>
      </p:sp>
      <p:sp>
        <p:nvSpPr>
          <p:cNvPr id="6" name="Content Placeholder 2"/>
          <p:cNvSpPr>
            <a:spLocks noGrp="1"/>
          </p:cNvSpPr>
          <p:nvPr>
            <p:ph idx="1"/>
          </p:nvPr>
        </p:nvSpPr>
        <p:spPr>
          <a:xfrm>
            <a:off x="838200" y="1825625"/>
            <a:ext cx="10515600" cy="4351338"/>
          </a:xfrm>
        </p:spPr>
        <p:txBody>
          <a:bodyPr/>
          <a:lstStyle/>
          <a:p>
            <a:pPr marL="0" indent="0">
              <a:buNone/>
            </a:pPr>
            <a:r>
              <a:rPr lang="en-US" dirty="0"/>
              <a:t>risk assessment is a process that helps businesses identify and evaluate potential risks to their operations. It involves identifying potential threats and vulnerabilities, analyzing the likelihood and impact of each risk, and determining the level of risk associated with each potential threat.</a:t>
            </a:r>
            <a:endParaRPr lang="fa-IR" dirty="0"/>
          </a:p>
        </p:txBody>
      </p:sp>
      <p:pic>
        <p:nvPicPr>
          <p:cNvPr id="7" name="Picture 6"/>
          <p:cNvPicPr>
            <a:picLocks noChangeAspect="1"/>
          </p:cNvPicPr>
          <p:nvPr/>
        </p:nvPicPr>
        <p:blipFill>
          <a:blip r:embed="rId2"/>
          <a:stretch>
            <a:fillRect/>
          </a:stretch>
        </p:blipFill>
        <p:spPr>
          <a:xfrm>
            <a:off x="2302565" y="2880968"/>
            <a:ext cx="5221356" cy="3642691"/>
          </a:xfrm>
          <a:prstGeom prst="rect">
            <a:avLst/>
          </a:prstGeom>
        </p:spPr>
      </p:pic>
    </p:spTree>
    <p:extLst>
      <p:ext uri="{BB962C8B-B14F-4D97-AF65-F5344CB8AC3E}">
        <p14:creationId xmlns:p14="http://schemas.microsoft.com/office/powerpoint/2010/main" val="3281968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pPr marL="571500" indent="-571500">
              <a:buFont typeface="Arial" panose="020B0604020202020204" pitchFamily="34" charset="0"/>
              <a:buChar char="•"/>
            </a:pPr>
            <a:r>
              <a:rPr lang="en-US" dirty="0"/>
              <a:t>Risk Mitigation Plans</a:t>
            </a:r>
            <a:endParaRPr lang="fa-IR" dirty="0"/>
          </a:p>
        </p:txBody>
      </p:sp>
      <p:sp>
        <p:nvSpPr>
          <p:cNvPr id="6" name="Content Placeholder 2"/>
          <p:cNvSpPr>
            <a:spLocks noGrp="1"/>
          </p:cNvSpPr>
          <p:nvPr>
            <p:ph idx="1"/>
          </p:nvPr>
        </p:nvSpPr>
        <p:spPr>
          <a:xfrm>
            <a:off x="838200" y="1825625"/>
            <a:ext cx="10515600" cy="4351338"/>
          </a:xfrm>
        </p:spPr>
        <p:txBody>
          <a:bodyPr/>
          <a:lstStyle/>
          <a:p>
            <a:pPr marL="0" indent="0">
              <a:buNone/>
            </a:pPr>
            <a:r>
              <a:rPr lang="en-US" dirty="0"/>
              <a:t>Once risks have been identified and evaluated, businesses develop risk mitigation plans to manage and minimize the risks. These plans outline specific actions that will be taken to reduce the likelihood or impact of a particular risk.</a:t>
            </a:r>
            <a:endParaRPr lang="fa-IR" dirty="0"/>
          </a:p>
        </p:txBody>
      </p:sp>
      <p:pic>
        <p:nvPicPr>
          <p:cNvPr id="7" name="Picture 6"/>
          <p:cNvPicPr>
            <a:picLocks noChangeAspect="1"/>
          </p:cNvPicPr>
          <p:nvPr/>
        </p:nvPicPr>
        <p:blipFill>
          <a:blip r:embed="rId2"/>
          <a:stretch>
            <a:fillRect/>
          </a:stretch>
        </p:blipFill>
        <p:spPr>
          <a:xfrm>
            <a:off x="1378778" y="2906747"/>
            <a:ext cx="5549348" cy="3697253"/>
          </a:xfrm>
          <a:prstGeom prst="rect">
            <a:avLst/>
          </a:prstGeom>
        </p:spPr>
      </p:pic>
    </p:spTree>
    <p:extLst>
      <p:ext uri="{BB962C8B-B14F-4D97-AF65-F5344CB8AC3E}">
        <p14:creationId xmlns:p14="http://schemas.microsoft.com/office/powerpoint/2010/main" val="2385883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pPr marL="571500" indent="-571500">
              <a:buFont typeface="Arial" panose="020B0604020202020204" pitchFamily="34" charset="0"/>
              <a:buChar char="•"/>
            </a:pPr>
            <a:r>
              <a:rPr lang="en-US" dirty="0"/>
              <a:t>Risk Monitoring and Reporting</a:t>
            </a:r>
            <a:endParaRPr lang="fa-IR" dirty="0"/>
          </a:p>
        </p:txBody>
      </p:sp>
      <p:sp>
        <p:nvSpPr>
          <p:cNvPr id="6" name="Content Placeholder 2"/>
          <p:cNvSpPr>
            <a:spLocks noGrp="1"/>
          </p:cNvSpPr>
          <p:nvPr>
            <p:ph idx="1"/>
          </p:nvPr>
        </p:nvSpPr>
        <p:spPr>
          <a:xfrm>
            <a:off x="838200" y="1825625"/>
            <a:ext cx="10515600" cy="4351338"/>
          </a:xfrm>
        </p:spPr>
        <p:txBody>
          <a:bodyPr/>
          <a:lstStyle/>
          <a:p>
            <a:pPr marL="0" indent="0">
              <a:buNone/>
            </a:pPr>
            <a:r>
              <a:rPr lang="en-US" dirty="0"/>
              <a:t>Risk monitoring and reporting involve continuously monitoring risks to ensure that they are being effectively managed and reporting on the status of risks to stakeholders. This helps businesses stay informed about the current status of risks and take appropriate actions when necessary.</a:t>
            </a:r>
            <a:endParaRPr lang="fa-IR" dirty="0"/>
          </a:p>
        </p:txBody>
      </p:sp>
      <p:pic>
        <p:nvPicPr>
          <p:cNvPr id="7" name="Picture 6"/>
          <p:cNvPicPr>
            <a:picLocks noChangeAspect="1"/>
          </p:cNvPicPr>
          <p:nvPr/>
        </p:nvPicPr>
        <p:blipFill>
          <a:blip r:embed="rId2"/>
          <a:stretch>
            <a:fillRect/>
          </a:stretch>
        </p:blipFill>
        <p:spPr>
          <a:xfrm>
            <a:off x="1844537" y="3031641"/>
            <a:ext cx="5365292" cy="3445359"/>
          </a:xfrm>
          <a:prstGeom prst="rect">
            <a:avLst/>
          </a:prstGeom>
        </p:spPr>
      </p:pic>
    </p:spTree>
    <p:extLst>
      <p:ext uri="{BB962C8B-B14F-4D97-AF65-F5344CB8AC3E}">
        <p14:creationId xmlns:p14="http://schemas.microsoft.com/office/powerpoint/2010/main" val="370450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27383" y="447399"/>
            <a:ext cx="10515600" cy="2030758"/>
          </a:xfrm>
        </p:spPr>
        <p:txBody>
          <a:bodyPr/>
          <a:lstStyle/>
          <a:p>
            <a:pPr marL="0" indent="0">
              <a:buNone/>
            </a:pPr>
            <a:r>
              <a:rPr lang="en-US" dirty="0"/>
              <a:t>businesses can use a variety of tools and techniques to manage risks effectively. By using risk registers, risk assessments, risk mitigation plans, and risk monitoring and reporting, organizations can identify and mitigate risks, thereby reducing the likelihood and impact of potential threats.</a:t>
            </a:r>
            <a:endParaRPr lang="fa-IR" dirty="0"/>
          </a:p>
        </p:txBody>
      </p:sp>
      <p:pic>
        <p:nvPicPr>
          <p:cNvPr id="6" name="Picture 5"/>
          <p:cNvPicPr>
            <a:picLocks noChangeAspect="1"/>
          </p:cNvPicPr>
          <p:nvPr/>
        </p:nvPicPr>
        <p:blipFill>
          <a:blip r:embed="rId2"/>
          <a:stretch>
            <a:fillRect/>
          </a:stretch>
        </p:blipFill>
        <p:spPr>
          <a:xfrm>
            <a:off x="665093" y="2478157"/>
            <a:ext cx="8572501" cy="3810000"/>
          </a:xfrm>
          <a:prstGeom prst="rect">
            <a:avLst/>
          </a:prstGeom>
        </p:spPr>
      </p:pic>
    </p:spTree>
    <p:extLst>
      <p:ext uri="{BB962C8B-B14F-4D97-AF65-F5344CB8AC3E}">
        <p14:creationId xmlns:p14="http://schemas.microsoft.com/office/powerpoint/2010/main" val="6312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14557" y="448159"/>
            <a:ext cx="9144000" cy="2387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Risk Management Standards</a:t>
            </a:r>
            <a:endParaRPr lang="fa-IR" b="1" dirty="0"/>
          </a:p>
        </p:txBody>
      </p:sp>
      <p:pic>
        <p:nvPicPr>
          <p:cNvPr id="6" name="Picture 5"/>
          <p:cNvPicPr>
            <a:picLocks noChangeAspect="1"/>
          </p:cNvPicPr>
          <p:nvPr/>
        </p:nvPicPr>
        <p:blipFill>
          <a:blip r:embed="rId2"/>
          <a:stretch>
            <a:fillRect/>
          </a:stretch>
        </p:blipFill>
        <p:spPr>
          <a:xfrm>
            <a:off x="297621" y="1826246"/>
            <a:ext cx="9886121" cy="4429125"/>
          </a:xfrm>
          <a:prstGeom prst="rect">
            <a:avLst/>
          </a:prstGeom>
        </p:spPr>
      </p:pic>
    </p:spTree>
    <p:extLst>
      <p:ext uri="{BB962C8B-B14F-4D97-AF65-F5344CB8AC3E}">
        <p14:creationId xmlns:p14="http://schemas.microsoft.com/office/powerpoint/2010/main" val="216530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pPr marL="571500" indent="-571500">
              <a:buFont typeface="Arial" panose="020B0604020202020204" pitchFamily="34" charset="0"/>
              <a:buChar char="•"/>
            </a:pPr>
            <a:r>
              <a:rPr lang="en-US" b="1" dirty="0"/>
              <a:t>ISO 31000</a:t>
            </a:r>
            <a:endParaRPr lang="fa-IR" b="1" dirty="0"/>
          </a:p>
        </p:txBody>
      </p:sp>
      <p:sp>
        <p:nvSpPr>
          <p:cNvPr id="6" name="Content Placeholder 2"/>
          <p:cNvSpPr>
            <a:spLocks noGrp="1"/>
          </p:cNvSpPr>
          <p:nvPr>
            <p:ph idx="1"/>
          </p:nvPr>
        </p:nvSpPr>
        <p:spPr>
          <a:xfrm>
            <a:off x="838200" y="1825626"/>
            <a:ext cx="10850217" cy="1792217"/>
          </a:xfrm>
        </p:spPr>
        <p:txBody>
          <a:bodyPr/>
          <a:lstStyle/>
          <a:p>
            <a:pPr marL="0" indent="0">
              <a:buNone/>
            </a:pPr>
            <a:r>
              <a:rPr lang="en-US" dirty="0"/>
              <a:t>ISO 31000 is an international standard that provides guidelines and principles for effective risk management. It is designed to be adaptable to different types of organizations and industries.</a:t>
            </a:r>
            <a:endParaRPr lang="fa-IR"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25" y="347696"/>
            <a:ext cx="737070" cy="680210"/>
          </a:xfrm>
          <a:prstGeom prst="rect">
            <a:avLst/>
          </a:prstGeom>
        </p:spPr>
      </p:pic>
      <p:pic>
        <p:nvPicPr>
          <p:cNvPr id="8" name="Picture 7"/>
          <p:cNvPicPr>
            <a:picLocks noChangeAspect="1"/>
          </p:cNvPicPr>
          <p:nvPr/>
        </p:nvPicPr>
        <p:blipFill>
          <a:blip r:embed="rId3"/>
          <a:stretch>
            <a:fillRect/>
          </a:stretch>
        </p:blipFill>
        <p:spPr>
          <a:xfrm>
            <a:off x="501511" y="4301090"/>
            <a:ext cx="2739473" cy="2739473"/>
          </a:xfrm>
          <a:prstGeom prst="rect">
            <a:avLst/>
          </a:prstGeom>
        </p:spPr>
      </p:pic>
      <p:sp>
        <p:nvSpPr>
          <p:cNvPr id="9" name="Rectangle 8"/>
          <p:cNvSpPr/>
          <p:nvPr/>
        </p:nvSpPr>
        <p:spPr>
          <a:xfrm>
            <a:off x="2080590" y="2260116"/>
            <a:ext cx="6427305" cy="2354747"/>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Establishing the context for risk management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Risk assessment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Risk treatment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Monitoring and review</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2158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xEl>
                                              <p:pRg st="0" end="0"/>
                                            </p:txEl>
                                          </p:spTgt>
                                        </p:tgtEl>
                                      </p:cBhvr>
                                    </p:animEffect>
                                    <p:set>
                                      <p:cBhvr>
                                        <p:cTn id="7" dur="1" fill="hold">
                                          <p:stCondLst>
                                            <p:cond delay="499"/>
                                          </p:stCondLst>
                                        </p:cTn>
                                        <p:tgtEl>
                                          <p:spTgt spid="6">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pPr marL="571500" indent="-571500">
              <a:buFont typeface="Arial" panose="020B0604020202020204" pitchFamily="34" charset="0"/>
              <a:buChar char="•"/>
            </a:pPr>
            <a:r>
              <a:rPr lang="en-US" b="1" dirty="0"/>
              <a:t>COSO ERM</a:t>
            </a:r>
            <a:endParaRPr lang="fa-IR" b="1" dirty="0"/>
          </a:p>
        </p:txBody>
      </p:sp>
      <p:sp>
        <p:nvSpPr>
          <p:cNvPr id="6" name="Content Placeholder 2"/>
          <p:cNvSpPr>
            <a:spLocks noGrp="1"/>
          </p:cNvSpPr>
          <p:nvPr>
            <p:ph idx="1"/>
          </p:nvPr>
        </p:nvSpPr>
        <p:spPr>
          <a:xfrm>
            <a:off x="838200" y="1825625"/>
            <a:ext cx="10903226" cy="1593436"/>
          </a:xfrm>
        </p:spPr>
        <p:txBody>
          <a:bodyPr/>
          <a:lstStyle/>
          <a:p>
            <a:pPr marL="0" indent="0">
              <a:buNone/>
            </a:pPr>
            <a:r>
              <a:rPr lang="en-US" dirty="0"/>
              <a:t>COSO ERM, or the Committee of Sponsoring Organizations of the </a:t>
            </a:r>
            <a:r>
              <a:rPr lang="en-US" dirty="0" err="1"/>
              <a:t>Treadway</a:t>
            </a:r>
            <a:r>
              <a:rPr lang="en-US" dirty="0"/>
              <a:t> Commission's Enterprise Risk Management framework, is a framework designed specifically for enterprise-level risk management. </a:t>
            </a:r>
          </a:p>
          <a:p>
            <a:pPr marL="0" indent="0">
              <a:buNone/>
            </a:pPr>
            <a:endParaRPr lang="fa-IR" dirty="0"/>
          </a:p>
        </p:txBody>
      </p:sp>
      <p:pic>
        <p:nvPicPr>
          <p:cNvPr id="7" name="Picture 6"/>
          <p:cNvPicPr>
            <a:picLocks noChangeAspect="1"/>
          </p:cNvPicPr>
          <p:nvPr/>
        </p:nvPicPr>
        <p:blipFill>
          <a:blip r:embed="rId2"/>
          <a:stretch>
            <a:fillRect/>
          </a:stretch>
        </p:blipFill>
        <p:spPr>
          <a:xfrm>
            <a:off x="8192742" y="3270567"/>
            <a:ext cx="3058354" cy="3470876"/>
          </a:xfrm>
          <a:prstGeom prst="rect">
            <a:avLst/>
          </a:prstGeom>
        </p:spPr>
      </p:pic>
      <p:sp>
        <p:nvSpPr>
          <p:cNvPr id="8" name="Rectangle 7"/>
          <p:cNvSpPr/>
          <p:nvPr/>
        </p:nvSpPr>
        <p:spPr>
          <a:xfrm>
            <a:off x="1736035" y="1862207"/>
            <a:ext cx="6096000" cy="3971857"/>
          </a:xfrm>
          <a:prstGeom prst="rect">
            <a:avLst/>
          </a:prstGeom>
        </p:spPr>
        <p:txBody>
          <a:bodyPr>
            <a:spAutoFit/>
          </a:bodyPr>
          <a:lstStyle/>
          <a:p>
            <a:pPr marL="342900" indent="-34290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Internal environment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Objective setting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Event identification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Risk assessment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Risk response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Control activities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Information and communication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r>
              <a:rPr lang="en-US" sz="2400" dirty="0">
                <a:latin typeface="Bahnschrift" panose="020B0502040204020203" pitchFamily="34" charset="0"/>
                <a:ea typeface="Calibri" panose="020F0502020204030204" pitchFamily="34" charset="0"/>
                <a:cs typeface="Arial" panose="020B0604020202020204" pitchFamily="34" charset="0"/>
              </a:rPr>
              <a:t>Monitoring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16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xEl>
                                              <p:pRg st="0" end="0"/>
                                            </p:txEl>
                                          </p:spTgt>
                                        </p:tgtEl>
                                      </p:cBhvr>
                                    </p:animEffect>
                                    <p:set>
                                      <p:cBhvr>
                                        <p:cTn id="7" dur="1" fill="hold">
                                          <p:stCondLst>
                                            <p:cond delay="499"/>
                                          </p:stCondLst>
                                        </p:cTn>
                                        <p:tgtEl>
                                          <p:spTgt spid="6">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normAutofit/>
          </a:bodyPr>
          <a:lstStyle/>
          <a:p>
            <a:r>
              <a:rPr lang="en-US" sz="2800" dirty="0">
                <a:effectLst/>
                <a:latin typeface="Bahnschrift" panose="020B0502040204020203" pitchFamily="34" charset="0"/>
                <a:ea typeface="Calibri" panose="020F0502020204030204" pitchFamily="34" charset="0"/>
                <a:cs typeface="Arial" panose="020B0604020202020204" pitchFamily="34" charset="0"/>
              </a:rPr>
              <a:t>Best Practices for Effective Risk Management</a:t>
            </a:r>
            <a:endParaRPr lang="fa-IR" sz="4800" dirty="0"/>
          </a:p>
        </p:txBody>
      </p:sp>
      <p:sp>
        <p:nvSpPr>
          <p:cNvPr id="6" name="Content Placeholder 2"/>
          <p:cNvSpPr>
            <a:spLocks noGrp="1"/>
          </p:cNvSpPr>
          <p:nvPr>
            <p:ph idx="1"/>
          </p:nvPr>
        </p:nvSpPr>
        <p:spPr>
          <a:xfrm>
            <a:off x="838200" y="1825625"/>
            <a:ext cx="10515600" cy="4351338"/>
          </a:xfrm>
        </p:spPr>
        <p:txBody>
          <a:bodyPr>
            <a:normAutofit/>
          </a:bodyPr>
          <a:lstStyle/>
          <a:p>
            <a:pPr marL="0" indent="0" algn="ctr">
              <a:buNone/>
            </a:pPr>
            <a:r>
              <a:rPr lang="en-US" sz="2800" b="1" dirty="0">
                <a:solidFill>
                  <a:schemeClr val="accent6">
                    <a:lumMod val="50000"/>
                  </a:schemeClr>
                </a:solidFill>
              </a:rPr>
              <a:t>Identifying    Assessing    Prioritizing    Developing Strategies</a:t>
            </a:r>
          </a:p>
          <a:p>
            <a:pPr marL="0" indent="0">
              <a:buNone/>
            </a:pPr>
            <a:endParaRPr lang="en-US" sz="1800" dirty="0">
              <a:effectLst/>
              <a:latin typeface="Bahnschrift" panose="020B0502040204020203" pitchFamily="34" charset="0"/>
              <a:ea typeface="Calibri" panose="020F0502020204030204" pitchFamily="34" charset="0"/>
              <a:cs typeface="Arial" panose="020B0604020202020204" pitchFamily="34" charset="0"/>
            </a:endParaRPr>
          </a:p>
          <a:p>
            <a:r>
              <a:rPr lang="en-US" sz="1800" dirty="0">
                <a:effectLst/>
                <a:latin typeface="Bahnschrift" panose="020B0502040204020203" pitchFamily="34" charset="0"/>
                <a:ea typeface="Calibri" panose="020F0502020204030204" pitchFamily="34" charset="0"/>
                <a:cs typeface="Arial" panose="020B0604020202020204" pitchFamily="34" charset="0"/>
              </a:rPr>
              <a:t>Establish a risk management culture</a:t>
            </a:r>
            <a:endParaRPr lang="en-US" sz="2800" dirty="0">
              <a:solidFill>
                <a:schemeClr val="tx1"/>
              </a:solidFill>
              <a:effectLst/>
              <a:latin typeface="Bahnschrift" panose="020B0502040204020203" pitchFamily="34" charset="0"/>
              <a:ea typeface="Calibri" panose="020F0502020204030204" pitchFamily="34" charset="0"/>
              <a:cs typeface="Arial" panose="020B0604020202020204" pitchFamily="34" charset="0"/>
            </a:endParaRPr>
          </a:p>
          <a:p>
            <a:r>
              <a:rPr lang="en-US" sz="1800" dirty="0">
                <a:effectLst/>
                <a:latin typeface="Bahnschrift" panose="020B0502040204020203" pitchFamily="34" charset="0"/>
                <a:ea typeface="Calibri" panose="020F0502020204030204" pitchFamily="34" charset="0"/>
                <a:cs typeface="Arial" panose="020B0604020202020204" pitchFamily="34" charset="0"/>
              </a:rPr>
              <a:t>Involve all stakeholders</a:t>
            </a:r>
            <a:endParaRPr lang="en-US" sz="2800" dirty="0">
              <a:solidFill>
                <a:schemeClr val="tx1"/>
              </a:solidFill>
              <a:latin typeface="Bahnschrift" panose="020B0502040204020203" pitchFamily="34" charset="0"/>
              <a:ea typeface="Calibri" panose="020F0502020204030204" pitchFamily="34" charset="0"/>
              <a:cs typeface="Arial" panose="020B0604020202020204" pitchFamily="34" charset="0"/>
            </a:endParaRPr>
          </a:p>
          <a:p>
            <a:r>
              <a:rPr lang="en-US" sz="1800" dirty="0">
                <a:effectLst/>
                <a:latin typeface="Bahnschrift" panose="020B0502040204020203" pitchFamily="34" charset="0"/>
                <a:ea typeface="Calibri" panose="020F0502020204030204" pitchFamily="34" charset="0"/>
                <a:cs typeface="Arial" panose="020B0604020202020204" pitchFamily="34" charset="0"/>
              </a:rPr>
              <a:t>Regularly review and update risk management plans</a:t>
            </a:r>
            <a:endParaRPr lang="en-US" sz="2800" dirty="0">
              <a:solidFill>
                <a:schemeClr val="tx1"/>
              </a:solidFill>
              <a:effectLst/>
              <a:latin typeface="Bahnschrift" panose="020B0502040204020203" pitchFamily="34" charset="0"/>
              <a:ea typeface="Calibri" panose="020F0502020204030204" pitchFamily="34" charset="0"/>
              <a:cs typeface="Arial" panose="020B0604020202020204" pitchFamily="34" charset="0"/>
            </a:endParaRPr>
          </a:p>
          <a:p>
            <a:r>
              <a:rPr lang="en-US" sz="1800" dirty="0">
                <a:effectLst/>
                <a:latin typeface="Bahnschrift" panose="020B0502040204020203" pitchFamily="34" charset="0"/>
                <a:ea typeface="Calibri" panose="020F0502020204030204" pitchFamily="34" charset="0"/>
                <a:cs typeface="Arial" panose="020B0604020202020204" pitchFamily="34" charset="0"/>
              </a:rPr>
              <a:t>Use a systematic approach</a:t>
            </a:r>
            <a:endParaRPr lang="en-US" sz="2800" dirty="0">
              <a:solidFill>
                <a:schemeClr val="tx1"/>
              </a:solidFill>
              <a:latin typeface="Bahnschrift" panose="020B0502040204020203" pitchFamily="34" charset="0"/>
              <a:ea typeface="Calibri" panose="020F0502020204030204" pitchFamily="34" charset="0"/>
              <a:cs typeface="Arial" panose="020B0604020202020204" pitchFamily="34" charset="0"/>
            </a:endParaRPr>
          </a:p>
          <a:p>
            <a:r>
              <a:rPr lang="en-US" sz="1800" dirty="0">
                <a:effectLst/>
                <a:latin typeface="Bahnschrift" panose="020B0502040204020203" pitchFamily="34" charset="0"/>
                <a:ea typeface="Calibri" panose="020F0502020204030204" pitchFamily="34" charset="0"/>
                <a:cs typeface="Arial" panose="020B0604020202020204" pitchFamily="34" charset="0"/>
              </a:rPr>
              <a:t>Use data and analytics</a:t>
            </a:r>
          </a:p>
          <a:p>
            <a:r>
              <a:rPr lang="en-US" sz="1800" dirty="0">
                <a:effectLst/>
                <a:latin typeface="Bahnschrift" panose="020B0502040204020203" pitchFamily="34" charset="0"/>
                <a:ea typeface="Calibri" panose="020F0502020204030204" pitchFamily="34" charset="0"/>
                <a:cs typeface="Arial" panose="020B0604020202020204" pitchFamily="34" charset="0"/>
              </a:rPr>
              <a:t>Assign responsibility and accountability</a:t>
            </a:r>
          </a:p>
          <a:p>
            <a:r>
              <a:rPr lang="en-US" sz="1800" dirty="0">
                <a:effectLst/>
                <a:latin typeface="Bahnschrift" panose="020B0502040204020203" pitchFamily="34" charset="0"/>
                <a:ea typeface="Calibri" panose="020F0502020204030204" pitchFamily="34" charset="0"/>
                <a:cs typeface="Arial" panose="020B0604020202020204" pitchFamily="34" charset="0"/>
              </a:rPr>
              <a:t>Communicate effectively</a:t>
            </a:r>
            <a:endParaRPr lang="en-US" sz="2800" dirty="0">
              <a:solidFill>
                <a:schemeClr val="tx1"/>
              </a:solidFill>
              <a:effectLst/>
              <a:latin typeface="Bahnschrift" panose="020B0502040204020203"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59F2FCD-4725-07C1-03AB-598C879EA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297" y="3637281"/>
            <a:ext cx="2539682" cy="2539682"/>
          </a:xfrm>
          <a:prstGeom prst="rect">
            <a:avLst/>
          </a:prstGeom>
        </p:spPr>
      </p:pic>
    </p:spTree>
    <p:extLst>
      <p:ext uri="{BB962C8B-B14F-4D97-AF65-F5344CB8AC3E}">
        <p14:creationId xmlns:p14="http://schemas.microsoft.com/office/powerpoint/2010/main" val="3262579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normAutofit/>
          </a:bodyPr>
          <a:lstStyle/>
          <a:p>
            <a:r>
              <a:rPr lang="en-US" dirty="0">
                <a:effectLst/>
                <a:latin typeface="Bahnschrift" panose="020B0502040204020203" pitchFamily="34" charset="0"/>
                <a:ea typeface="Calibri" panose="020F0502020204030204" pitchFamily="34" charset="0"/>
                <a:cs typeface="Arial" panose="020B0604020202020204" pitchFamily="34" charset="0"/>
              </a:rPr>
              <a:t>Case Studies</a:t>
            </a:r>
            <a:endParaRPr lang="fa-IR" sz="8000" dirty="0"/>
          </a:p>
        </p:txBody>
      </p:sp>
      <p:sp>
        <p:nvSpPr>
          <p:cNvPr id="6" name="Content Placeholder 2"/>
          <p:cNvSpPr>
            <a:spLocks noGrp="1"/>
          </p:cNvSpPr>
          <p:nvPr>
            <p:ph idx="1"/>
          </p:nvPr>
        </p:nvSpPr>
        <p:spPr>
          <a:xfrm>
            <a:off x="838200" y="1825625"/>
            <a:ext cx="10515600" cy="4351338"/>
          </a:xfrm>
        </p:spPr>
        <p:txBody>
          <a:bodyPr>
            <a:normAutofit/>
          </a:bodyPr>
          <a:lstStyle/>
          <a:p>
            <a:pPr marL="0" indent="0">
              <a:buNone/>
            </a:pPr>
            <a:r>
              <a:rPr lang="en-US" sz="2400" b="1" dirty="0">
                <a:latin typeface="Bahnschrift" panose="020B0502040204020203" pitchFamily="34" charset="0"/>
                <a:ea typeface="Calibri" panose="020F0502020204030204" pitchFamily="34" charset="0"/>
                <a:cs typeface="Arial" panose="020B0604020202020204" pitchFamily="34" charset="0"/>
              </a:rPr>
              <a:t>Here are some examples of risk management in enterprise companies</a:t>
            </a:r>
            <a:endParaRPr lang="en-US" sz="2000" b="1" dirty="0">
              <a:effectLst/>
              <a:latin typeface="Bahnschrift" panose="020B0502040204020203" pitchFamily="34" charset="0"/>
              <a:ea typeface="Calibri" panose="020F0502020204030204" pitchFamily="34" charset="0"/>
              <a:cs typeface="Arial" panose="020B0604020202020204" pitchFamily="34" charset="0"/>
            </a:endParaRPr>
          </a:p>
          <a:p>
            <a:endParaRPr lang="en-US" sz="1800" dirty="0">
              <a:effectLst/>
              <a:latin typeface="Bahnschrift" panose="020B0502040204020203" pitchFamily="34" charset="0"/>
              <a:ea typeface="Calibri" panose="020F0502020204030204" pitchFamily="34" charset="0"/>
              <a:cs typeface="Arial" panose="020B0604020202020204" pitchFamily="34" charset="0"/>
            </a:endParaRPr>
          </a:p>
          <a:p>
            <a:endParaRPr lang="en-US" sz="2400" dirty="0">
              <a:effectLst/>
              <a:latin typeface="Bahnschrift" panose="020B0502040204020203" pitchFamily="34" charset="0"/>
              <a:ea typeface="Calibri" panose="020F0502020204030204" pitchFamily="34" charset="0"/>
              <a:cs typeface="Arial" panose="020B0604020202020204" pitchFamily="34" charset="0"/>
            </a:endParaRPr>
          </a:p>
          <a:p>
            <a:r>
              <a:rPr lang="en-US" sz="2400" dirty="0">
                <a:effectLst/>
                <a:latin typeface="Bahnschrift" panose="020B0502040204020203" pitchFamily="34" charset="0"/>
                <a:ea typeface="Calibri" panose="020F0502020204030204" pitchFamily="34" charset="0"/>
                <a:cs typeface="Arial" panose="020B0604020202020204" pitchFamily="34" charset="0"/>
              </a:rPr>
              <a:t>Johnson &amp; Johnson</a:t>
            </a:r>
          </a:p>
          <a:p>
            <a:r>
              <a:rPr lang="en-US" sz="2400" dirty="0">
                <a:effectLst/>
                <a:latin typeface="Bahnschrift" panose="020B0502040204020203" pitchFamily="34" charset="0"/>
                <a:ea typeface="Calibri" panose="020F0502020204030204" pitchFamily="34" charset="0"/>
                <a:cs typeface="Arial" panose="020B0604020202020204" pitchFamily="34" charset="0"/>
              </a:rPr>
              <a:t>Coca-Cola</a:t>
            </a:r>
            <a:endParaRPr lang="en-US" sz="2400" dirty="0">
              <a:latin typeface="Bahnschrift" panose="020B0502040204020203" pitchFamily="34" charset="0"/>
              <a:ea typeface="Calibri" panose="020F0502020204030204" pitchFamily="34" charset="0"/>
              <a:cs typeface="Arial" panose="020B0604020202020204" pitchFamily="34" charset="0"/>
            </a:endParaRPr>
          </a:p>
          <a:p>
            <a:r>
              <a:rPr lang="en-US" sz="2400" dirty="0">
                <a:effectLst/>
                <a:latin typeface="Bahnschrift" panose="020B0502040204020203" pitchFamily="34" charset="0"/>
                <a:ea typeface="Calibri" panose="020F0502020204030204" pitchFamily="34" charset="0"/>
                <a:cs typeface="Arial" panose="020B0604020202020204" pitchFamily="34" charset="0"/>
              </a:rPr>
              <a:t>Toyota</a:t>
            </a:r>
          </a:p>
          <a:p>
            <a:r>
              <a:rPr lang="en-US" sz="2400" dirty="0">
                <a:effectLst/>
                <a:latin typeface="Bahnschrift" panose="020B0502040204020203" pitchFamily="34" charset="0"/>
                <a:ea typeface="Calibri" panose="020F0502020204030204" pitchFamily="34" charset="0"/>
                <a:cs typeface="Arial" panose="020B0604020202020204" pitchFamily="34" charset="0"/>
              </a:rPr>
              <a:t>Airbnb</a:t>
            </a:r>
            <a:endParaRPr lang="en-US" sz="3600" dirty="0">
              <a:solidFill>
                <a:schemeClr val="tx1"/>
              </a:solidFill>
              <a:effectLst/>
              <a:latin typeface="Bahnschrift" panose="020B0502040204020203"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1594774-ABE2-AC53-76B6-E80B9B069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6332" y="2774248"/>
            <a:ext cx="3155390" cy="2619873"/>
          </a:xfrm>
          <a:prstGeom prst="rect">
            <a:avLst/>
          </a:prstGeom>
        </p:spPr>
      </p:pic>
    </p:spTree>
    <p:extLst>
      <p:ext uri="{BB962C8B-B14F-4D97-AF65-F5344CB8AC3E}">
        <p14:creationId xmlns:p14="http://schemas.microsoft.com/office/powerpoint/2010/main" val="1235563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animEffect transition="in" filter="fade">
                                      <p:cBhvr>
                                        <p:cTn id="14" dur="500"/>
                                        <p:tgtEl>
                                          <p:spTgt spid="6">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rtl="1"/>
            <a:r>
              <a:rPr lang="en-US" sz="2800" b="1" dirty="0">
                <a:solidFill>
                  <a:schemeClr val="tx1"/>
                </a:solidFill>
                <a:cs typeface="B Nazanin" panose="00000400000000000000" pitchFamily="2" charset="-78"/>
              </a:rPr>
              <a:t>Table of Contents</a:t>
            </a:r>
            <a:br>
              <a:rPr lang="en-US" sz="2800" b="1" dirty="0">
                <a:solidFill>
                  <a:schemeClr val="tx1"/>
                </a:solidFill>
                <a:cs typeface="B Nazanin" panose="00000400000000000000" pitchFamily="2" charset="-78"/>
              </a:rPr>
            </a:br>
            <a:endParaRPr lang="en-US" sz="2800" b="1" dirty="0">
              <a:solidFill>
                <a:schemeClr val="tx1"/>
              </a:solidFill>
              <a:cs typeface="B Nazanin" panose="00000400000000000000" pitchFamily="2" charset="-78"/>
            </a:endParaRPr>
          </a:p>
        </p:txBody>
      </p:sp>
      <p:sp>
        <p:nvSpPr>
          <p:cNvPr id="3" name="Content Placeholder 2"/>
          <p:cNvSpPr>
            <a:spLocks noGrp="1"/>
          </p:cNvSpPr>
          <p:nvPr>
            <p:ph idx="1"/>
          </p:nvPr>
        </p:nvSpPr>
        <p:spPr>
          <a:xfrm>
            <a:off x="677334" y="1426298"/>
            <a:ext cx="8596668" cy="3880773"/>
          </a:xfrm>
        </p:spPr>
        <p:txBody>
          <a:bodyPr>
            <a:normAutofit lnSpcReduction="10000"/>
          </a:bodyPr>
          <a:lstStyle/>
          <a:p>
            <a:pPr algn="l"/>
            <a:r>
              <a:rPr lang="en-US" sz="2400" dirty="0">
                <a:latin typeface="Bahnschrift" panose="020B0502040204020203" pitchFamily="34" charset="0"/>
                <a:ea typeface="Calibri" panose="020F0502020204030204" pitchFamily="34" charset="0"/>
                <a:cs typeface="Arial" panose="020B0604020202020204" pitchFamily="34" charset="0"/>
              </a:rPr>
              <a:t>Introduction</a:t>
            </a:r>
          </a:p>
          <a:p>
            <a:pPr algn="l"/>
            <a:r>
              <a:rPr lang="en-US" sz="2400" dirty="0">
                <a:latin typeface="Bahnschrift" panose="020B0502040204020203" pitchFamily="34" charset="0"/>
                <a:ea typeface="Calibri" panose="020F0502020204030204" pitchFamily="34" charset="0"/>
                <a:cs typeface="Arial" panose="020B0604020202020204" pitchFamily="34" charset="0"/>
              </a:rPr>
              <a:t>Types of Risks</a:t>
            </a:r>
          </a:p>
          <a:p>
            <a:pPr algn="l"/>
            <a:r>
              <a:rPr lang="en-US" sz="2400" dirty="0">
                <a:latin typeface="Bahnschrift" panose="020B0502040204020203" pitchFamily="34" charset="0"/>
                <a:ea typeface="Calibri" panose="020F0502020204030204" pitchFamily="34" charset="0"/>
                <a:cs typeface="Arial" panose="020B0604020202020204" pitchFamily="34" charset="0"/>
              </a:rPr>
              <a:t>Risk Management Process</a:t>
            </a:r>
          </a:p>
          <a:p>
            <a:r>
              <a:rPr lang="en-US" sz="2400" dirty="0">
                <a:latin typeface="Bahnschrift" panose="020B0502040204020203" pitchFamily="34" charset="0"/>
                <a:ea typeface="Calibri" panose="020F0502020204030204" pitchFamily="34" charset="0"/>
                <a:cs typeface="Arial" panose="020B0604020202020204" pitchFamily="34" charset="0"/>
              </a:rPr>
              <a:t>Risk Management Tools</a:t>
            </a:r>
          </a:p>
          <a:p>
            <a:r>
              <a:rPr lang="en-US" sz="2400" dirty="0">
                <a:latin typeface="Bahnschrift" panose="020B0502040204020203" pitchFamily="34" charset="0"/>
                <a:ea typeface="Calibri" panose="020F0502020204030204" pitchFamily="34" charset="0"/>
                <a:cs typeface="Arial" panose="020B0604020202020204" pitchFamily="34" charset="0"/>
              </a:rPr>
              <a:t>Risk Management Standards</a:t>
            </a:r>
          </a:p>
          <a:p>
            <a:r>
              <a:rPr lang="en-US" sz="2400" dirty="0">
                <a:latin typeface="Bahnschrift" panose="020B0502040204020203" pitchFamily="34" charset="0"/>
                <a:ea typeface="Calibri" panose="020F0502020204030204" pitchFamily="34" charset="0"/>
                <a:cs typeface="Arial" panose="020B0604020202020204" pitchFamily="34" charset="0"/>
              </a:rPr>
              <a:t>Best Practices for Effective Risk Management</a:t>
            </a:r>
          </a:p>
          <a:p>
            <a:r>
              <a:rPr lang="en-US" sz="2400" dirty="0">
                <a:latin typeface="Bahnschrift" panose="020B0502040204020203" pitchFamily="34" charset="0"/>
                <a:ea typeface="Calibri" panose="020F0502020204030204" pitchFamily="34" charset="0"/>
                <a:cs typeface="Arial" panose="020B0604020202020204" pitchFamily="34" charset="0"/>
              </a:rPr>
              <a:t>Case Studies</a:t>
            </a:r>
          </a:p>
          <a:p>
            <a:r>
              <a:rPr lang="en-US" sz="2400" dirty="0">
                <a:latin typeface="Bahnschrift" panose="020B0502040204020203" pitchFamily="34" charset="0"/>
                <a:ea typeface="Calibri" panose="020F0502020204030204" pitchFamily="34" charset="0"/>
                <a:cs typeface="Arial" panose="020B0604020202020204" pitchFamily="34" charset="0"/>
              </a:rPr>
              <a:t>Conclusion</a:t>
            </a:r>
          </a:p>
          <a:p>
            <a:pPr algn="l"/>
            <a:endParaRPr lang="fa-IR" sz="22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7F9DADB4-40EA-4261-946E-28DA400E7D79}" type="slidenum">
              <a:rPr lang="en-US" smtClean="0"/>
              <a:t>2</a:t>
            </a:fld>
            <a:r>
              <a:rPr lang="en-US" dirty="0"/>
              <a:t>/20</a:t>
            </a:r>
          </a:p>
        </p:txBody>
      </p:sp>
    </p:spTree>
    <p:extLst>
      <p:ext uri="{BB962C8B-B14F-4D97-AF65-F5344CB8AC3E}">
        <p14:creationId xmlns:p14="http://schemas.microsoft.com/office/powerpoint/2010/main" val="2899744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normAutofit/>
          </a:bodyPr>
          <a:lstStyle/>
          <a:p>
            <a:r>
              <a:rPr lang="en-US" sz="4800" b="1" dirty="0"/>
              <a:t>conclusion</a:t>
            </a:r>
            <a:endParaRPr lang="fa-IR" sz="4800" b="1" dirty="0"/>
          </a:p>
        </p:txBody>
      </p:sp>
      <p:sp>
        <p:nvSpPr>
          <p:cNvPr id="6" name="Content Placeholder 2"/>
          <p:cNvSpPr>
            <a:spLocks noGrp="1"/>
          </p:cNvSpPr>
          <p:nvPr>
            <p:ph idx="1"/>
          </p:nvPr>
        </p:nvSpPr>
        <p:spPr>
          <a:xfrm>
            <a:off x="838199" y="1825625"/>
            <a:ext cx="10677939" cy="3051175"/>
          </a:xfrm>
        </p:spPr>
        <p:txBody>
          <a:bodyPr>
            <a:normAutofit/>
          </a:bodyPr>
          <a:lstStyle/>
          <a:p>
            <a:pPr marL="0" indent="0">
              <a:buNone/>
            </a:pPr>
            <a:r>
              <a:rPr lang="en-US" dirty="0">
                <a:latin typeface="Bahnschrift" panose="020B0502040204020203" pitchFamily="34" charset="0"/>
                <a:ea typeface="Calibri" panose="020F0502020204030204" pitchFamily="34" charset="0"/>
                <a:cs typeface="Arial" panose="020B0604020202020204" pitchFamily="34" charset="0"/>
              </a:rPr>
              <a:t>By implementing risk management best practices, businesses can proactively anticipate and address risks, improve their decision-making processes, and achieve their goals with greater confidence and success. Ultimately, risk management is a key component of any successful business strategy, and companies that prioritize risk management are better equipped to thrive in today's uncertain and rapidly changing business environment.</a:t>
            </a:r>
            <a:endParaRPr lang="fa-IR" dirty="0"/>
          </a:p>
        </p:txBody>
      </p:sp>
      <p:pic>
        <p:nvPicPr>
          <p:cNvPr id="7" name="Picture 6"/>
          <p:cNvPicPr>
            <a:picLocks noChangeAspect="1"/>
          </p:cNvPicPr>
          <p:nvPr/>
        </p:nvPicPr>
        <p:blipFill>
          <a:blip r:embed="rId2"/>
          <a:stretch>
            <a:fillRect/>
          </a:stretch>
        </p:blipFill>
        <p:spPr>
          <a:xfrm>
            <a:off x="1630017" y="1690688"/>
            <a:ext cx="8547652" cy="4838225"/>
          </a:xfrm>
          <a:prstGeom prst="rect">
            <a:avLst/>
          </a:prstGeom>
        </p:spPr>
      </p:pic>
    </p:spTree>
    <p:extLst>
      <p:ext uri="{BB962C8B-B14F-4D97-AF65-F5344CB8AC3E}">
        <p14:creationId xmlns:p14="http://schemas.microsoft.com/office/powerpoint/2010/main" val="109958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normAutofit/>
          </a:bodyPr>
          <a:lstStyle/>
          <a:p>
            <a:r>
              <a:rPr lang="en-US" sz="4800" b="1" dirty="0"/>
              <a:t>Resources</a:t>
            </a:r>
            <a:endParaRPr lang="fa-IR" sz="4800" b="1" dirty="0"/>
          </a:p>
        </p:txBody>
      </p:sp>
      <p:sp>
        <p:nvSpPr>
          <p:cNvPr id="6" name="Content Placeholder 2"/>
          <p:cNvSpPr>
            <a:spLocks noGrp="1"/>
          </p:cNvSpPr>
          <p:nvPr>
            <p:ph idx="1"/>
          </p:nvPr>
        </p:nvSpPr>
        <p:spPr>
          <a:xfrm>
            <a:off x="838200" y="2506662"/>
            <a:ext cx="10515600" cy="4351338"/>
          </a:xfrm>
        </p:spPr>
        <p:txBody>
          <a:bodyPr/>
          <a:lstStyle/>
          <a:p>
            <a:r>
              <a:rPr lang="en-US" dirty="0">
                <a:hlinkClick r:id="rId2"/>
              </a:rPr>
              <a:t>https://openai.com/blog/chatgpt</a:t>
            </a:r>
            <a:endParaRPr lang="en-US" dirty="0"/>
          </a:p>
          <a:p>
            <a:r>
              <a:rPr lang="en-US" dirty="0">
                <a:hlinkClick r:id="rId3"/>
              </a:rPr>
              <a:t>https://www.istockphoto.com/</a:t>
            </a:r>
            <a:endParaRPr lang="en-US" dirty="0"/>
          </a:p>
          <a:p>
            <a:r>
              <a:rPr lang="en-US" dirty="0">
                <a:hlinkClick r:id="rId4"/>
              </a:rPr>
              <a:t>https://www.wikipedia.org/</a:t>
            </a:r>
            <a:endParaRPr lang="en-US" dirty="0"/>
          </a:p>
          <a:p>
            <a:r>
              <a:rPr lang="en-US" dirty="0"/>
              <a:t>https://scholar.google.com/</a:t>
            </a:r>
            <a:endParaRPr lang="fa-IR" dirty="0"/>
          </a:p>
        </p:txBody>
      </p:sp>
    </p:spTree>
    <p:extLst>
      <p:ext uri="{BB962C8B-B14F-4D97-AF65-F5344CB8AC3E}">
        <p14:creationId xmlns:p14="http://schemas.microsoft.com/office/powerpoint/2010/main" val="2300065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92100" y="303724"/>
            <a:ext cx="7948607" cy="1209164"/>
          </a:xfrm>
        </p:spPr>
        <p:txBody>
          <a:bodyPr/>
          <a:lstStyle/>
          <a:p>
            <a:endParaRPr lang="fa-IR"/>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101" y="736600"/>
            <a:ext cx="8699500" cy="5705916"/>
          </a:xfrm>
          <a:effectLst>
            <a:softEdge rad="63500"/>
          </a:effectLst>
        </p:spPr>
      </p:pic>
    </p:spTree>
    <p:extLst>
      <p:ext uri="{BB962C8B-B14F-4D97-AF65-F5344CB8AC3E}">
        <p14:creationId xmlns:p14="http://schemas.microsoft.com/office/powerpoint/2010/main" val="173208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340603"/>
            <a:ext cx="7766936" cy="782803"/>
          </a:xfrm>
        </p:spPr>
        <p:txBody>
          <a:bodyPr/>
          <a:lstStyle/>
          <a:p>
            <a:pPr algn="ctr" rtl="1"/>
            <a:r>
              <a:rPr lang="en-US" sz="3200" b="1" dirty="0">
                <a:solidFill>
                  <a:schemeClr val="tx1"/>
                </a:solidFill>
                <a:cs typeface="B Titr" panose="00000700000000000000" pitchFamily="2" charset="-78"/>
              </a:rPr>
              <a:t>Risk management</a:t>
            </a:r>
          </a:p>
        </p:txBody>
      </p:sp>
      <p:sp>
        <p:nvSpPr>
          <p:cNvPr id="3" name="Subtitle 2"/>
          <p:cNvSpPr>
            <a:spLocks noGrp="1"/>
          </p:cNvSpPr>
          <p:nvPr>
            <p:ph type="subTitle" idx="1"/>
          </p:nvPr>
        </p:nvSpPr>
        <p:spPr>
          <a:xfrm>
            <a:off x="1084217" y="1436914"/>
            <a:ext cx="8189786" cy="4604447"/>
          </a:xfrm>
        </p:spPr>
        <p:txBody>
          <a:bodyPr>
            <a:normAutofit/>
          </a:bodyPr>
          <a:lstStyle/>
          <a:p>
            <a:pPr algn="l"/>
            <a:r>
              <a:rPr lang="en-US" dirty="0"/>
              <a:t> </a:t>
            </a:r>
            <a:r>
              <a:rPr lang="en-US" sz="2000" dirty="0">
                <a:solidFill>
                  <a:schemeClr val="tx1"/>
                </a:solidFill>
                <a:cs typeface="B Nazanin" panose="00000400000000000000" pitchFamily="2" charset="-78"/>
              </a:rPr>
              <a:t>Risk management is the process of identifying, assessing, and managing risks in order to minimize the negative impact they may have on an organization's objectives. It is a proactive approach that enables organizations to anticipate potential risks and take action to prevent them from becoming a problem.</a:t>
            </a:r>
          </a:p>
          <a:p>
            <a:pPr algn="l" rtl="1"/>
            <a:endParaRPr lang="en-US" sz="28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7F9DADB4-40EA-4261-946E-28DA400E7D79}" type="slidenum">
              <a:rPr lang="en-US" smtClean="0"/>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834" y="3383280"/>
            <a:ext cx="3913823" cy="2658081"/>
          </a:xfrm>
          <a:prstGeom prst="rect">
            <a:avLst/>
          </a:prstGeom>
        </p:spPr>
      </p:pic>
    </p:spTree>
    <p:extLst>
      <p:ext uri="{BB962C8B-B14F-4D97-AF65-F5344CB8AC3E}">
        <p14:creationId xmlns:p14="http://schemas.microsoft.com/office/powerpoint/2010/main" val="184797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969" y="962297"/>
            <a:ext cx="8596668" cy="2825931"/>
          </a:xfrm>
        </p:spPr>
        <p:txBody>
          <a:bodyPr>
            <a:noAutofit/>
          </a:bodyPr>
          <a:lstStyle/>
          <a:p>
            <a:r>
              <a:rPr lang="en-US" sz="2000" dirty="0">
                <a:solidFill>
                  <a:schemeClr val="tx1"/>
                </a:solidFill>
              </a:rPr>
              <a:t>Effective risk management is important for several reasons. Firstly, it helps organizations to minimize the negative impact of risks and avoid potential financial, legal, and reputational losses. Secondly, it allows organizations to identify opportunities for growth and development. By managing risks effectively, organizations can take calculated risks that lead to positive outcomes.</a:t>
            </a:r>
            <a:br>
              <a:rPr lang="en-US" sz="2000" dirty="0">
                <a:solidFill>
                  <a:schemeClr val="tx1"/>
                </a:solidFill>
              </a:rPr>
            </a:br>
            <a:endParaRPr lang="en-US" sz="2000" dirty="0">
              <a:solidFill>
                <a:schemeClr val="tx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3406" y="3644538"/>
            <a:ext cx="6361611" cy="2396824"/>
          </a:xfrm>
        </p:spPr>
      </p:pic>
      <p:sp>
        <p:nvSpPr>
          <p:cNvPr id="4" name="Slide Number Placeholder 3"/>
          <p:cNvSpPr>
            <a:spLocks noGrp="1"/>
          </p:cNvSpPr>
          <p:nvPr>
            <p:ph type="sldNum" sz="quarter" idx="12"/>
          </p:nvPr>
        </p:nvSpPr>
        <p:spPr/>
        <p:txBody>
          <a:bodyPr/>
          <a:lstStyle/>
          <a:p>
            <a:fld id="{7F9DADB4-40EA-4261-946E-28DA400E7D79}" type="slidenum">
              <a:rPr lang="en-US" smtClean="0"/>
              <a:t>4</a:t>
            </a:fld>
            <a:endParaRPr lang="en-US"/>
          </a:p>
        </p:txBody>
      </p:sp>
    </p:spTree>
    <p:extLst>
      <p:ext uri="{BB962C8B-B14F-4D97-AF65-F5344CB8AC3E}">
        <p14:creationId xmlns:p14="http://schemas.microsoft.com/office/powerpoint/2010/main" val="88587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5396" y="458169"/>
            <a:ext cx="7766936" cy="1646302"/>
          </a:xfrm>
        </p:spPr>
        <p:txBody>
          <a:bodyPr/>
          <a:lstStyle/>
          <a:p>
            <a:pPr algn="l"/>
            <a:r>
              <a:rPr lang="en-US" sz="2400" b="1" dirty="0">
                <a:solidFill>
                  <a:schemeClr val="tx1"/>
                </a:solidFill>
              </a:rPr>
              <a:t>The benefits of effective risk management are numerous. These include:</a:t>
            </a:r>
            <a:br>
              <a:rPr lang="en-US" sz="2400" b="1" dirty="0">
                <a:solidFill>
                  <a:schemeClr val="tx1"/>
                </a:solidFill>
              </a:rPr>
            </a:br>
            <a:endParaRPr lang="en-US" sz="2400" b="1" dirty="0">
              <a:solidFill>
                <a:schemeClr val="tx1"/>
              </a:solidFill>
            </a:endParaRPr>
          </a:p>
        </p:txBody>
      </p:sp>
      <p:sp>
        <p:nvSpPr>
          <p:cNvPr id="3" name="Subtitle 2"/>
          <p:cNvSpPr>
            <a:spLocks noGrp="1"/>
          </p:cNvSpPr>
          <p:nvPr>
            <p:ph type="subTitle" idx="1"/>
          </p:nvPr>
        </p:nvSpPr>
        <p:spPr>
          <a:xfrm>
            <a:off x="1165396" y="2297043"/>
            <a:ext cx="7993843" cy="3551746"/>
          </a:xfrm>
        </p:spPr>
        <p:txBody>
          <a:bodyPr>
            <a:normAutofit/>
          </a:bodyPr>
          <a:lstStyle/>
          <a:p>
            <a:pPr marL="285750" indent="-285750" algn="l">
              <a:buFont typeface="Wingdings" panose="05000000000000000000" pitchFamily="2" charset="2"/>
              <a:buChar char="Ø"/>
            </a:pPr>
            <a:r>
              <a:rPr lang="en-US" sz="2000" dirty="0">
                <a:solidFill>
                  <a:schemeClr val="tx1"/>
                </a:solidFill>
              </a:rPr>
              <a:t>Improved decision-making</a:t>
            </a:r>
            <a:endParaRPr lang="fa-IR" sz="2000" dirty="0">
              <a:solidFill>
                <a:schemeClr val="tx1"/>
              </a:solidFill>
            </a:endParaRPr>
          </a:p>
          <a:p>
            <a:pPr marL="285750" indent="-285750" algn="l">
              <a:buFont typeface="Wingdings" panose="05000000000000000000" pitchFamily="2" charset="2"/>
              <a:buChar char="Ø"/>
            </a:pPr>
            <a:r>
              <a:rPr lang="en-US" sz="2000" dirty="0">
                <a:solidFill>
                  <a:schemeClr val="tx1"/>
                </a:solidFill>
              </a:rPr>
              <a:t>Increased efficiency</a:t>
            </a:r>
            <a:endParaRPr lang="fa-IR" sz="2000" dirty="0">
              <a:solidFill>
                <a:schemeClr val="tx1"/>
              </a:solidFill>
            </a:endParaRPr>
          </a:p>
          <a:p>
            <a:pPr marL="285750" indent="-285750" algn="l">
              <a:buFont typeface="Wingdings" panose="05000000000000000000" pitchFamily="2" charset="2"/>
              <a:buChar char="Ø"/>
            </a:pPr>
            <a:r>
              <a:rPr lang="en-US" sz="2000" dirty="0">
                <a:solidFill>
                  <a:schemeClr val="tx1"/>
                </a:solidFill>
              </a:rPr>
              <a:t>Better resource allocation</a:t>
            </a:r>
            <a:endParaRPr lang="fa-IR" sz="2000" dirty="0">
              <a:solidFill>
                <a:schemeClr val="tx1"/>
              </a:solidFill>
            </a:endParaRPr>
          </a:p>
          <a:p>
            <a:pPr marL="285750" indent="-285750" algn="l">
              <a:buFont typeface="Wingdings" panose="05000000000000000000" pitchFamily="2" charset="2"/>
              <a:buChar char="Ø"/>
            </a:pPr>
            <a:r>
              <a:rPr lang="en-US" sz="2000" dirty="0">
                <a:solidFill>
                  <a:schemeClr val="tx1"/>
                </a:solidFill>
              </a:rPr>
              <a:t>Enhanced reputation</a:t>
            </a:r>
            <a:endParaRPr lang="fa-IR" sz="2000" dirty="0">
              <a:solidFill>
                <a:schemeClr val="tx1"/>
              </a:solidFill>
            </a:endParaRPr>
          </a:p>
          <a:p>
            <a:pPr marL="285750" indent="-285750" algn="l">
              <a:buFont typeface="Wingdings" panose="05000000000000000000" pitchFamily="2" charset="2"/>
              <a:buChar char="Ø"/>
            </a:pPr>
            <a:r>
              <a:rPr lang="en-US" sz="2000" dirty="0">
                <a:solidFill>
                  <a:schemeClr val="tx1"/>
                </a:solidFill>
              </a:rPr>
              <a:t>Regulatory compliance</a:t>
            </a:r>
          </a:p>
        </p:txBody>
      </p:sp>
      <p:sp>
        <p:nvSpPr>
          <p:cNvPr id="4" name="Slide Number Placeholder 3"/>
          <p:cNvSpPr>
            <a:spLocks noGrp="1"/>
          </p:cNvSpPr>
          <p:nvPr>
            <p:ph type="sldNum" sz="quarter" idx="12"/>
          </p:nvPr>
        </p:nvSpPr>
        <p:spPr/>
        <p:txBody>
          <a:bodyPr/>
          <a:lstStyle/>
          <a:p>
            <a:fld id="{7F9DADB4-40EA-4261-946E-28DA400E7D79}"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317" y="2297043"/>
            <a:ext cx="3973284" cy="3179173"/>
          </a:xfrm>
          <a:prstGeom prst="rect">
            <a:avLst/>
          </a:prstGeom>
        </p:spPr>
      </p:pic>
    </p:spTree>
    <p:extLst>
      <p:ext uri="{BB962C8B-B14F-4D97-AF65-F5344CB8AC3E}">
        <p14:creationId xmlns:p14="http://schemas.microsoft.com/office/powerpoint/2010/main" val="3385451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45496"/>
            <a:ext cx="8596668" cy="1779694"/>
          </a:xfrm>
        </p:spPr>
        <p:txBody>
          <a:bodyPr>
            <a:noAutofit/>
          </a:bodyPr>
          <a:lstStyle/>
          <a:p>
            <a:r>
              <a:rPr lang="en-US" sz="2400" b="1" dirty="0">
                <a:solidFill>
                  <a:schemeClr val="tx1"/>
                </a:solidFill>
              </a:rPr>
              <a:t>Businesses face various types of risks that can impact their operations, profitability, and reputation. Here are the different types of risks that businesses typically face:</a:t>
            </a:r>
            <a:br>
              <a:rPr lang="en-US" sz="2400" b="1" dirty="0">
                <a:solidFill>
                  <a:schemeClr val="tx1"/>
                </a:solidFill>
              </a:rPr>
            </a:br>
            <a:endParaRPr lang="en-US" sz="2400" b="1" dirty="0">
              <a:solidFill>
                <a:schemeClr val="tx1"/>
              </a:solidFill>
            </a:endParaRPr>
          </a:p>
        </p:txBody>
      </p:sp>
      <p:sp>
        <p:nvSpPr>
          <p:cNvPr id="3" name="Text Placeholder 2"/>
          <p:cNvSpPr>
            <a:spLocks noGrp="1"/>
          </p:cNvSpPr>
          <p:nvPr>
            <p:ph type="body" idx="1"/>
          </p:nvPr>
        </p:nvSpPr>
        <p:spPr>
          <a:xfrm>
            <a:off x="677334" y="2150008"/>
            <a:ext cx="8596668" cy="3610712"/>
          </a:xfrm>
        </p:spPr>
        <p:txBody>
          <a:bodyPr/>
          <a:lstStyle/>
          <a:p>
            <a:pPr marL="342900" indent="-342900">
              <a:buFont typeface="Wingdings" panose="05000000000000000000" pitchFamily="2" charset="2"/>
              <a:buChar char="Ø"/>
            </a:pPr>
            <a:r>
              <a:rPr lang="en-US" dirty="0">
                <a:solidFill>
                  <a:schemeClr val="tx1"/>
                </a:solidFill>
              </a:rPr>
              <a:t>Financial risk</a:t>
            </a:r>
            <a:endParaRPr lang="fa-IR" dirty="0">
              <a:solidFill>
                <a:schemeClr val="tx1"/>
              </a:solidFill>
            </a:endParaRPr>
          </a:p>
          <a:p>
            <a:pPr marL="342900" indent="-342900">
              <a:buFont typeface="Wingdings" panose="05000000000000000000" pitchFamily="2" charset="2"/>
              <a:buChar char="Ø"/>
            </a:pPr>
            <a:r>
              <a:rPr lang="en-US" dirty="0">
                <a:solidFill>
                  <a:schemeClr val="tx1"/>
                </a:solidFill>
              </a:rPr>
              <a:t>Strategic risk</a:t>
            </a:r>
            <a:endParaRPr lang="fa-IR" dirty="0">
              <a:solidFill>
                <a:schemeClr val="tx1"/>
              </a:solidFill>
            </a:endParaRPr>
          </a:p>
          <a:p>
            <a:pPr marL="342900" indent="-342900">
              <a:buFont typeface="Wingdings" panose="05000000000000000000" pitchFamily="2" charset="2"/>
              <a:buChar char="Ø"/>
            </a:pPr>
            <a:r>
              <a:rPr lang="en-US" dirty="0">
                <a:solidFill>
                  <a:schemeClr val="tx1"/>
                </a:solidFill>
              </a:rPr>
              <a:t>Operational risk</a:t>
            </a:r>
            <a:endParaRPr lang="fa-IR" dirty="0">
              <a:solidFill>
                <a:schemeClr val="tx1"/>
              </a:solidFill>
            </a:endParaRPr>
          </a:p>
          <a:p>
            <a:pPr marL="342900" indent="-342900">
              <a:buFont typeface="Wingdings" panose="05000000000000000000" pitchFamily="2" charset="2"/>
              <a:buChar char="Ø"/>
            </a:pPr>
            <a:r>
              <a:rPr lang="en-US" dirty="0">
                <a:solidFill>
                  <a:schemeClr val="tx1"/>
                </a:solidFill>
              </a:rPr>
              <a:t>Compliance risk</a:t>
            </a:r>
            <a:endParaRPr lang="fa-IR" dirty="0">
              <a:solidFill>
                <a:schemeClr val="tx1"/>
              </a:solidFill>
            </a:endParaRPr>
          </a:p>
          <a:p>
            <a:pPr marL="342900" indent="-342900">
              <a:buFont typeface="Wingdings" panose="05000000000000000000" pitchFamily="2" charset="2"/>
              <a:buChar char="Ø"/>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7F9DADB4-40EA-4261-946E-28DA400E7D79}"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880" y="2350838"/>
            <a:ext cx="5081452" cy="3384233"/>
          </a:xfrm>
          <a:prstGeom prst="rect">
            <a:avLst/>
          </a:prstGeom>
        </p:spPr>
      </p:pic>
    </p:spTree>
    <p:extLst>
      <p:ext uri="{BB962C8B-B14F-4D97-AF65-F5344CB8AC3E}">
        <p14:creationId xmlns:p14="http://schemas.microsoft.com/office/powerpoint/2010/main" val="1037051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a:solidFill>
                  <a:schemeClr val="tx1"/>
                </a:solidFill>
              </a:rPr>
              <a:t>1) Identifying Risks: </a:t>
            </a:r>
            <a:r>
              <a:rPr lang="en-US" sz="2200" dirty="0">
                <a:solidFill>
                  <a:schemeClr val="tx1"/>
                </a:solidFill>
              </a:rPr>
              <a:t>The first step in the risk management process is to identify potential risks that could have an impact on the project or organization. Risks can be identified by reviewing historical data, stakeholder input, industry best practices, and project documentation</a:t>
            </a:r>
            <a:br>
              <a:rPr lang="en-US" sz="2200" dirty="0">
                <a:solidFill>
                  <a:schemeClr val="tx1"/>
                </a:solidFill>
              </a:rPr>
            </a:br>
            <a:br>
              <a:rPr lang="en-US" sz="2200" dirty="0">
                <a:solidFill>
                  <a:schemeClr val="tx1"/>
                </a:solidFill>
              </a:rPr>
            </a:br>
            <a:r>
              <a:rPr lang="en-US" sz="2400" b="1" dirty="0">
                <a:solidFill>
                  <a:schemeClr val="tx1"/>
                </a:solidFill>
              </a:rPr>
              <a:t>2)</a:t>
            </a:r>
            <a:r>
              <a:rPr lang="en-US" dirty="0"/>
              <a:t> </a:t>
            </a:r>
            <a:r>
              <a:rPr lang="en-US" sz="2700" b="1" dirty="0">
                <a:solidFill>
                  <a:schemeClr val="tx1"/>
                </a:solidFill>
              </a:rPr>
              <a:t>Assessing Risks: </a:t>
            </a:r>
            <a:r>
              <a:rPr lang="en-US" sz="2200" dirty="0">
                <a:solidFill>
                  <a:schemeClr val="tx1"/>
                </a:solidFill>
              </a:rPr>
              <a:t>The next step is to assess the identified risks. This involves determining the likelihood and impact of each risk, and prioritizing them based on their potential impact. The assessment process provides decision-makers with an understanding of the risk level and allows for targeted risk mitigation strategies. </a:t>
            </a:r>
            <a:br>
              <a:rPr lang="en-US" sz="2200" dirty="0">
                <a:solidFill>
                  <a:schemeClr val="tx1"/>
                </a:solidFill>
              </a:rPr>
            </a:br>
            <a:br>
              <a:rPr lang="en-US" sz="2200" dirty="0">
                <a:solidFill>
                  <a:schemeClr val="tx1"/>
                </a:solidFill>
              </a:rPr>
            </a:br>
            <a:r>
              <a:rPr lang="en-US" sz="2700" b="1" dirty="0">
                <a:solidFill>
                  <a:schemeClr val="tx1"/>
                </a:solidFill>
              </a:rPr>
              <a:t>3) Managing Risks: </a:t>
            </a:r>
            <a:r>
              <a:rPr lang="en-US" sz="2200" dirty="0">
                <a:solidFill>
                  <a:schemeClr val="tx1"/>
                </a:solidFill>
              </a:rPr>
              <a:t>Once the risks have been identified and assessed, risk management strategies can be developed to reduce the likelihood and impact of each risk. This could involve implementing controls, transferring the risk to a third party, avoiding the risk altogether, or accepting the risk</a:t>
            </a:r>
            <a:endParaRPr lang="en-US" sz="2200" b="1" dirty="0">
              <a:solidFill>
                <a:schemeClr val="tx1"/>
              </a:solidFill>
            </a:endParaRPr>
          </a:p>
        </p:txBody>
      </p:sp>
      <p:sp>
        <p:nvSpPr>
          <p:cNvPr id="3" name="Slide Number Placeholder 2"/>
          <p:cNvSpPr>
            <a:spLocks noGrp="1"/>
          </p:cNvSpPr>
          <p:nvPr>
            <p:ph type="sldNum" sz="quarter" idx="12"/>
          </p:nvPr>
        </p:nvSpPr>
        <p:spPr/>
        <p:txBody>
          <a:bodyPr/>
          <a:lstStyle/>
          <a:p>
            <a:fld id="{7F9DADB4-40EA-4261-946E-28DA400E7D79}" type="slidenum">
              <a:rPr lang="en-US" smtClean="0"/>
              <a:t>7</a:t>
            </a:fld>
            <a:endParaRPr lang="en-US"/>
          </a:p>
        </p:txBody>
      </p:sp>
    </p:spTree>
    <p:extLst>
      <p:ext uri="{BB962C8B-B14F-4D97-AF65-F5344CB8AC3E}">
        <p14:creationId xmlns:p14="http://schemas.microsoft.com/office/powerpoint/2010/main" val="384650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a:solidFill>
                  <a:schemeClr val="tx1"/>
                </a:solidFill>
              </a:rPr>
              <a:t>4) Monitoring Risks: </a:t>
            </a:r>
            <a:r>
              <a:rPr lang="en-US" sz="2200" dirty="0">
                <a:solidFill>
                  <a:schemeClr val="tx1"/>
                </a:solidFill>
              </a:rPr>
              <a:t>The final step is to continuously monitor the identified risks to determine if the effectiveness of the risk management strategies in place. By monitoring the ongoing effectiveness of the risk management strategies, the organization can ensure that they are prepared to respond to any new or emerging risks that may arise in the future. In summary, the risk management process involves identifying, assessing, managing, and monitoring risks to ensure that an organization can respond to and mitigate potential risks that could impact its success.</a:t>
            </a:r>
            <a:endParaRPr lang="en-US" sz="2200" b="1" dirty="0">
              <a:solidFill>
                <a:schemeClr val="tx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3396343"/>
            <a:ext cx="3944983" cy="2645019"/>
          </a:xfrm>
        </p:spPr>
      </p:pic>
      <p:sp>
        <p:nvSpPr>
          <p:cNvPr id="4" name="Slide Number Placeholder 3"/>
          <p:cNvSpPr>
            <a:spLocks noGrp="1"/>
          </p:cNvSpPr>
          <p:nvPr>
            <p:ph type="sldNum" sz="quarter" idx="12"/>
          </p:nvPr>
        </p:nvSpPr>
        <p:spPr/>
        <p:txBody>
          <a:bodyPr/>
          <a:lstStyle/>
          <a:p>
            <a:fld id="{7F9DADB4-40EA-4261-946E-28DA400E7D79}" type="slidenum">
              <a:rPr lang="en-US" smtClean="0"/>
              <a:t>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3315715"/>
            <a:ext cx="4298334" cy="2725647"/>
          </a:xfrm>
          <a:prstGeom prst="rect">
            <a:avLst/>
          </a:prstGeom>
        </p:spPr>
      </p:pic>
    </p:spTree>
    <p:extLst>
      <p:ext uri="{BB962C8B-B14F-4D97-AF65-F5344CB8AC3E}">
        <p14:creationId xmlns:p14="http://schemas.microsoft.com/office/powerpoint/2010/main" val="369597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DADB4-40EA-4261-946E-28DA400E7D79}" type="slidenum">
              <a:rPr lang="en-US" smtClean="0"/>
              <a:t>9</a:t>
            </a:fld>
            <a:endParaRPr lang="en-US"/>
          </a:p>
        </p:txBody>
      </p:sp>
      <p:sp>
        <p:nvSpPr>
          <p:cNvPr id="5" name="Title 1"/>
          <p:cNvSpPr txBox="1">
            <a:spLocks/>
          </p:cNvSpPr>
          <p:nvPr/>
        </p:nvSpPr>
        <p:spPr>
          <a:xfrm>
            <a:off x="3048000" y="789664"/>
            <a:ext cx="9144000" cy="2387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Risk management tools</a:t>
            </a:r>
            <a:endParaRPr lang="fa-IR"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1719725"/>
            <a:ext cx="9144000" cy="4762500"/>
          </a:xfrm>
          <a:prstGeom prst="rect">
            <a:avLst/>
          </a:prstGeom>
        </p:spPr>
      </p:pic>
    </p:spTree>
    <p:extLst>
      <p:ext uri="{BB962C8B-B14F-4D97-AF65-F5344CB8AC3E}">
        <p14:creationId xmlns:p14="http://schemas.microsoft.com/office/powerpoint/2010/main" val="2476265912"/>
      </p:ext>
    </p:extLst>
  </p:cSld>
  <p:clrMapOvr>
    <a:masterClrMapping/>
  </p:clrMapOvr>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2511</TotalTime>
  <Words>1004</Words>
  <Application>Microsoft Office PowerPoint</Application>
  <PresentationFormat>Widescreen</PresentationFormat>
  <Paragraphs>88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Bahnschrift</vt:lpstr>
      <vt:lpstr>Calibri</vt:lpstr>
      <vt:lpstr>Trebuchet MS</vt:lpstr>
      <vt:lpstr>Wingdings</vt:lpstr>
      <vt:lpstr>Wingdings 3</vt:lpstr>
      <vt:lpstr>Facet</vt:lpstr>
      <vt:lpstr>گروه مهندسی کامپیوتر  موضوع:مدیریت ریسک  ارائه دهندگان: فاطمه سلیمانیان،حسین میرزاپور،نگاربشیری  استاد راهنما: سرکار خانم عطیه خانجانی تاریخ:1402/02/04  </vt:lpstr>
      <vt:lpstr>Table of Contents </vt:lpstr>
      <vt:lpstr>Risk management</vt:lpstr>
      <vt:lpstr>Effective risk management is important for several reasons. Firstly, it helps organizations to minimize the negative impact of risks and avoid potential financial, legal, and reputational losses. Secondly, it allows organizations to identify opportunities for growth and development. By managing risks effectively, organizations can take calculated risks that lead to positive outcomes. </vt:lpstr>
      <vt:lpstr>The benefits of effective risk management are numerous. These include: </vt:lpstr>
      <vt:lpstr>Businesses face various types of risks that can impact their operations, profitability, and reputation. Here are the different types of risks that businesses typically face: </vt:lpstr>
      <vt:lpstr>1) Identifying Risks: The first step in the risk management process is to identify potential risks that could have an impact on the project or organization. Risks can be identified by reviewing historical data, stakeholder input, industry best practices, and project documentation  2) Assessing Risks: The next step is to assess the identified risks. This involves determining the likelihood and impact of each risk, and prioritizing them based on their potential impact. The assessment process provides decision-makers with an understanding of the risk level and allows for targeted risk mitigation strategies.   3) Managing Risks: Once the risks have been identified and assessed, risk management strategies can be developed to reduce the likelihood and impact of each risk. This could involve implementing controls, transferring the risk to a third party, avoiding the risk altogether, or accepting the risk</vt:lpstr>
      <vt:lpstr>4) Monitoring Risks: The final step is to continuously monitor the identified risks to determine if the effectiveness of the risk management strategies in place. By monitoring the ongoing effectiveness of the risk management strategies, the organization can ensure that they are prepared to respond to any new or emerging risks that may arise in the future. In summary, the risk management process involves identifying, assessing, managing, and monitoring risks to ensure that an organization can respond to and mitigate potential risks that could impact its success.</vt:lpstr>
      <vt:lpstr>PowerPoint Presentation</vt:lpstr>
      <vt:lpstr>Risk Registers</vt:lpstr>
      <vt:lpstr>Risk Assessments</vt:lpstr>
      <vt:lpstr>Risk Mitigation Plans</vt:lpstr>
      <vt:lpstr>Risk Monitoring and Reporting</vt:lpstr>
      <vt:lpstr>PowerPoint Presentation</vt:lpstr>
      <vt:lpstr>PowerPoint Presentation</vt:lpstr>
      <vt:lpstr>ISO 31000</vt:lpstr>
      <vt:lpstr>COSO ERM</vt:lpstr>
      <vt:lpstr>Best Practices for Effective Risk Management</vt:lpstr>
      <vt:lpstr>Case Studies</vt:lpstr>
      <vt:lpstr>conclusion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Hossein Mirzapur</cp:lastModifiedBy>
  <cp:revision>59</cp:revision>
  <dcterms:created xsi:type="dcterms:W3CDTF">2022-12-11T13:02:52Z</dcterms:created>
  <dcterms:modified xsi:type="dcterms:W3CDTF">2023-04-24T10:05:20Z</dcterms:modified>
</cp:coreProperties>
</file>